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6"/>
  </p:notesMasterIdLst>
  <p:sldIdLst>
    <p:sldId id="258" r:id="rId2"/>
    <p:sldId id="257" r:id="rId3"/>
    <p:sldId id="259" r:id="rId4"/>
    <p:sldId id="269" r:id="rId5"/>
    <p:sldId id="260" r:id="rId6"/>
    <p:sldId id="261" r:id="rId7"/>
    <p:sldId id="262" r:id="rId8"/>
    <p:sldId id="263" r:id="rId9"/>
    <p:sldId id="264" r:id="rId10"/>
    <p:sldId id="265" r:id="rId11"/>
    <p:sldId id="270" r:id="rId12"/>
    <p:sldId id="266" r:id="rId13"/>
    <p:sldId id="267" r:id="rId14"/>
    <p:sldId id="2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00" autoAdjust="0"/>
    <p:restoredTop sz="93728" autoAdjust="0"/>
  </p:normalViewPr>
  <p:slideViewPr>
    <p:cSldViewPr snapToGrid="0">
      <p:cViewPr varScale="1">
        <p:scale>
          <a:sx n="68" d="100"/>
          <a:sy n="68" d="100"/>
        </p:scale>
        <p:origin x="-822" y="-102"/>
      </p:cViewPr>
      <p:guideLst>
        <p:guide orient="horz" pos="2160"/>
        <p:guide pos="3840"/>
      </p:guideLst>
    </p:cSldViewPr>
  </p:slideViewPr>
  <p:notesTextViewPr>
    <p:cViewPr>
      <p:scale>
        <a:sx n="1" d="1"/>
        <a:sy n="1" d="1"/>
      </p:scale>
      <p:origin x="0" y="78"/>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A74F5A-34C2-4A2A-BA6D-50610D5C010A}" type="datetimeFigureOut">
              <a:rPr lang="en-US" smtClean="0"/>
              <a:t>6/13/2018</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1D7D27-6C3F-4D57-A17A-B35571B51D9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shocking earthquakes that hit China in 2008, Italy in 2009 and Haiti in 2014 all measured above 6.0, and all claimed lives of many people. However, the impacts of these seismic activities were more challenging in developing countries than the case with developed countries.</a:t>
            </a:r>
            <a:endParaRPr lang="en-US" dirty="0"/>
          </a:p>
        </p:txBody>
      </p:sp>
      <p:sp>
        <p:nvSpPr>
          <p:cNvPr id="4" name="Slide Number Placeholder 3"/>
          <p:cNvSpPr>
            <a:spLocks noGrp="1"/>
          </p:cNvSpPr>
          <p:nvPr>
            <p:ph type="sldNum" sz="quarter" idx="10"/>
          </p:nvPr>
        </p:nvSpPr>
        <p:spPr/>
        <p:txBody>
          <a:bodyPr/>
          <a:lstStyle/>
          <a:p>
            <a:fld id="{101D7D27-6C3F-4D57-A17A-B35571B51D9D}" type="slidenum">
              <a:rPr lang="en-US" smtClean="0"/>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smtClean="0">
                <a:solidFill>
                  <a:schemeClr val="tx1"/>
                </a:solidFill>
                <a:latin typeface="+mn-lt"/>
                <a:ea typeface="+mn-ea"/>
                <a:cs typeface="+mn-cs"/>
              </a:rPr>
              <a:t>This </a:t>
            </a:r>
            <a:r>
              <a:rPr lang="en-US" sz="1200" kern="1200" dirty="0" smtClean="0">
                <a:solidFill>
                  <a:schemeClr val="tx1"/>
                </a:solidFill>
                <a:latin typeface="+mn-lt"/>
                <a:ea typeface="+mn-ea"/>
                <a:cs typeface="+mn-cs"/>
              </a:rPr>
              <a:t>is one of the best technical innovations with the capability to solve the risks of the earthquake. As argued, the technique depends on isolating substructures of buildings from the superstructure. The version involves floating a building literally above its foundation fitted with lead-rubber bearings. </a:t>
            </a:r>
            <a:endParaRPr lang="en-US" dirty="0"/>
          </a:p>
        </p:txBody>
      </p:sp>
      <p:sp>
        <p:nvSpPr>
          <p:cNvPr id="4" name="Slide Number Placeholder 3"/>
          <p:cNvSpPr>
            <a:spLocks noGrp="1"/>
          </p:cNvSpPr>
          <p:nvPr>
            <p:ph type="sldNum" sz="quarter" idx="10"/>
          </p:nvPr>
        </p:nvSpPr>
        <p:spPr/>
        <p:txBody>
          <a:bodyPr/>
          <a:lstStyle/>
          <a:p>
            <a:fld id="{101D7D27-6C3F-4D57-A17A-B35571B51D9D}" type="slidenum">
              <a:rPr lang="en-US" smtClean="0"/>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50B0E7E-F239-466C-BDC4-2A81CF14B4DD}" type="datetimeFigureOut">
              <a:rPr lang="en-US" smtClean="0"/>
              <a:pPr/>
              <a:t>6/13/2018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942359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0B0E7E-F239-466C-BDC4-2A81CF14B4DD}" type="datetimeFigureOut">
              <a:rPr lang="en-US" smtClean="0"/>
              <a:pPr/>
              <a:t>6/13/2018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2240489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0B0E7E-F239-466C-BDC4-2A81CF14B4DD}" type="datetimeFigureOut">
              <a:rPr lang="en-US" smtClean="0"/>
              <a:pPr/>
              <a:t>6/13/2018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2463650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50B0E7E-F239-466C-BDC4-2A81CF14B4DD}" type="datetimeFigureOut">
              <a:rPr lang="en-US" smtClean="0"/>
              <a:pPr/>
              <a:t>6/13/2018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2725154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50B0E7E-F239-466C-BDC4-2A81CF14B4DD}" type="datetimeFigureOut">
              <a:rPr lang="en-US" smtClean="0"/>
              <a:pPr/>
              <a:t>6/13/2018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2368098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50B0E7E-F239-466C-BDC4-2A81CF14B4DD}" type="datetimeFigureOut">
              <a:rPr lang="en-US" smtClean="0"/>
              <a:pPr/>
              <a:t>6/13/2018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736893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0B0E7E-F239-466C-BDC4-2A81CF14B4DD}" type="datetimeFigureOut">
              <a:rPr lang="en-US" smtClean="0"/>
              <a:pPr/>
              <a:t>6/13/2018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3827548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50B0E7E-F239-466C-BDC4-2A81CF14B4DD}" type="datetimeFigureOut">
              <a:rPr lang="en-US" smtClean="0"/>
              <a:pPr/>
              <a:t>6/13/2018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398734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C52815-5E2C-418E-8810-AFE1427F5B5B}" type="slidenum">
              <a:rPr lang="en-US" smtClean="0"/>
              <a:pPr/>
              <a:t>‹#›</a:t>
            </a:fld>
            <a:endParaRPr lang="en-US"/>
          </a:p>
        </p:txBody>
      </p:sp>
      <p:sp>
        <p:nvSpPr>
          <p:cNvPr id="5" name="Date Placeholder 4"/>
          <p:cNvSpPr>
            <a:spLocks noGrp="1"/>
          </p:cNvSpPr>
          <p:nvPr>
            <p:ph type="dt" sz="half" idx="10"/>
          </p:nvPr>
        </p:nvSpPr>
        <p:spPr/>
        <p:txBody>
          <a:bodyPr/>
          <a:lstStyle/>
          <a:p>
            <a:fld id="{D50B0E7E-F239-466C-BDC4-2A81CF14B4DD}" type="datetimeFigureOut">
              <a:rPr lang="en-US" smtClean="0"/>
              <a:pPr/>
              <a:t>6/13/2018</a:t>
            </a:fld>
            <a:endParaRPr lang="en-US"/>
          </a:p>
        </p:txBody>
      </p:sp>
    </p:spTree>
    <p:extLst>
      <p:ext uri="{BB962C8B-B14F-4D97-AF65-F5344CB8AC3E}">
        <p14:creationId xmlns="" xmlns:p14="http://schemas.microsoft.com/office/powerpoint/2010/main" val="4205734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0B0E7E-F239-466C-BDC4-2A81CF14B4DD}" type="datetimeFigureOut">
              <a:rPr lang="en-US" smtClean="0"/>
              <a:pPr/>
              <a:t>6/13/2018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1704924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0B0E7E-F239-466C-BDC4-2A81CF14B4DD}" type="datetimeFigureOut">
              <a:rPr lang="en-US" smtClean="0"/>
              <a:pPr/>
              <a:t>6/13/2018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108500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0B0E7E-F239-466C-BDC4-2A81CF14B4DD}" type="datetimeFigureOut">
              <a:rPr lang="en-US" smtClean="0"/>
              <a:pPr/>
              <a:t>6/13/2018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14067137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0B0E7E-F239-466C-BDC4-2A81CF14B4DD}" type="datetimeFigureOut">
              <a:rPr lang="en-US" smtClean="0"/>
              <a:pPr/>
              <a:t>6/13/2018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3335722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50B0E7E-F239-466C-BDC4-2A81CF14B4DD}" type="datetimeFigureOut">
              <a:rPr lang="en-US" smtClean="0"/>
              <a:pPr/>
              <a:t>6/13/2018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41421164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0B0E7E-F239-466C-BDC4-2A81CF14B4DD}" type="datetimeFigureOut">
              <a:rPr lang="en-US" smtClean="0"/>
              <a:pPr/>
              <a:t>6/13/2018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4176424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50B0E7E-F239-466C-BDC4-2A81CF14B4DD}" type="datetimeFigureOut">
              <a:rPr lang="en-US" smtClean="0"/>
              <a:pPr/>
              <a:t>6/13/2018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3616961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50B0E7E-F239-466C-BDC4-2A81CF14B4DD}" type="datetimeFigureOut">
              <a:rPr lang="en-US" smtClean="0"/>
              <a:pPr/>
              <a:t>6/13/2018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AC52815-5E2C-418E-8810-AFE1427F5B5B}" type="slidenum">
              <a:rPr lang="en-US" smtClean="0"/>
              <a:pPr/>
              <a:t>‹#›</a:t>
            </a:fld>
            <a:endParaRPr lang="en-US"/>
          </a:p>
        </p:txBody>
      </p:sp>
    </p:spTree>
    <p:extLst>
      <p:ext uri="{BB962C8B-B14F-4D97-AF65-F5344CB8AC3E}">
        <p14:creationId xmlns="" xmlns:p14="http://schemas.microsoft.com/office/powerpoint/2010/main" val="354287278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73722" y="2830286"/>
            <a:ext cx="8596668" cy="1320800"/>
          </a:xfrm>
        </p:spPr>
        <p:txBody>
          <a:bodyPr>
            <a:normAutofit/>
          </a:bodyPr>
          <a:lstStyle/>
          <a:p>
            <a:r>
              <a:rPr lang="en-US" sz="2800">
                <a:latin typeface="Times New Roman" panose="02020603050405020304" pitchFamily="18" charset="0"/>
                <a:cs typeface="Times New Roman" panose="02020603050405020304" pitchFamily="18" charset="0"/>
              </a:rPr>
              <a:t>Earthquake Resistant Buildings in Developing Countries.</a:t>
            </a:r>
          </a:p>
        </p:txBody>
      </p:sp>
    </p:spTree>
    <p:extLst>
      <p:ext uri="{BB962C8B-B14F-4D97-AF65-F5344CB8AC3E}">
        <p14:creationId xmlns="" xmlns:p14="http://schemas.microsoft.com/office/powerpoint/2010/main" val="523790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Introduction.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81320"/>
            <a:ext cx="8596668" cy="3880773"/>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Developing </a:t>
            </a:r>
            <a:r>
              <a:rPr lang="en-US" sz="2000" dirty="0">
                <a:latin typeface="Times New Roman" panose="02020603050405020304" pitchFamily="18" charset="0"/>
                <a:cs typeface="Times New Roman" panose="02020603050405020304" pitchFamily="18" charset="0"/>
              </a:rPr>
              <a:t>countries are featured with a large number of unregulated masonry buildings. </a:t>
            </a:r>
            <a:endParaRPr lang="en-US" sz="20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Majority </a:t>
            </a:r>
            <a:r>
              <a:rPr lang="en-US" sz="2000" dirty="0">
                <a:latin typeface="Times New Roman" panose="02020603050405020304" pitchFamily="18" charset="0"/>
                <a:cs typeface="Times New Roman" panose="02020603050405020304" pitchFamily="18" charset="0"/>
              </a:rPr>
              <a:t>of </a:t>
            </a:r>
            <a:r>
              <a:rPr lang="en-US" sz="2000" dirty="0" smtClean="0">
                <a:latin typeface="Times New Roman" panose="02020603050405020304" pitchFamily="18" charset="0"/>
                <a:cs typeface="Times New Roman" panose="02020603050405020304" pitchFamily="18" charset="0"/>
              </a:rPr>
              <a:t>these </a:t>
            </a:r>
            <a:r>
              <a:rPr lang="en-US" sz="2000" dirty="0">
                <a:latin typeface="Times New Roman" panose="02020603050405020304" pitchFamily="18" charset="0"/>
                <a:cs typeface="Times New Roman" panose="02020603050405020304" pitchFamily="18" charset="0"/>
              </a:rPr>
              <a:t>structures are located in areas of high intensity of seismic activities.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Traditional </a:t>
            </a:r>
            <a:r>
              <a:rPr lang="en-US" sz="2000" dirty="0" smtClean="0">
                <a:latin typeface="Times New Roman" panose="02020603050405020304" pitchFamily="18" charset="0"/>
                <a:cs typeface="Times New Roman" panose="02020603050405020304" pitchFamily="18" charset="0"/>
              </a:rPr>
              <a:t>buildings are </a:t>
            </a:r>
            <a:r>
              <a:rPr lang="en-US" sz="2000" dirty="0">
                <a:latin typeface="Times New Roman" panose="02020603050405020304" pitchFamily="18" charset="0"/>
                <a:cs typeface="Times New Roman" panose="02020603050405020304" pitchFamily="18" charset="0"/>
              </a:rPr>
              <a:t>susceptible to partial or total damage and collapse during </a:t>
            </a:r>
            <a:r>
              <a:rPr lang="en-US" sz="2000" dirty="0" smtClean="0">
                <a:latin typeface="Times New Roman" panose="02020603050405020304" pitchFamily="18" charset="0"/>
                <a:cs typeface="Times New Roman" panose="02020603050405020304" pitchFamily="18" charset="0"/>
              </a:rPr>
              <a:t>earthquakes.</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M</a:t>
            </a:r>
            <a:r>
              <a:rPr lang="en-US" sz="2000" dirty="0" smtClean="0">
                <a:latin typeface="Times New Roman" panose="02020603050405020304" pitchFamily="18" charset="0"/>
                <a:cs typeface="Times New Roman" panose="02020603050405020304" pitchFamily="18" charset="0"/>
              </a:rPr>
              <a:t>any common apartments and other typical methods of constructions </a:t>
            </a:r>
            <a:r>
              <a:rPr lang="en-US" sz="2000" dirty="0">
                <a:latin typeface="Times New Roman" panose="02020603050405020304" pitchFamily="18" charset="0"/>
                <a:cs typeface="Times New Roman" panose="02020603050405020304" pitchFamily="18" charset="0"/>
              </a:rPr>
              <a:t>lack fundamental resistances to </a:t>
            </a:r>
            <a:r>
              <a:rPr lang="en-US" sz="2000" dirty="0" smtClean="0">
                <a:latin typeface="Times New Roman" panose="02020603050405020304" pitchFamily="18" charset="0"/>
                <a:cs typeface="Times New Roman" panose="02020603050405020304" pitchFamily="18" charset="0"/>
              </a:rPr>
              <a:t>earthquakes.</a:t>
            </a:r>
          </a:p>
        </p:txBody>
      </p:sp>
    </p:spTree>
    <p:extLst>
      <p:ext uri="{BB962C8B-B14F-4D97-AF65-F5344CB8AC3E}">
        <p14:creationId xmlns="" xmlns:p14="http://schemas.microsoft.com/office/powerpoint/2010/main" val="3750330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The Problem.</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29069"/>
            <a:ext cx="8596668" cy="3880773"/>
          </a:xfrm>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a:t>
            </a:r>
            <a:r>
              <a:rPr lang="en-US" sz="2000" dirty="0" smtClean="0">
                <a:latin typeface="Times New Roman" panose="02020603050405020304" pitchFamily="18" charset="0"/>
                <a:cs typeface="Times New Roman" panose="02020603050405020304" pitchFamily="18" charset="0"/>
              </a:rPr>
              <a:t>arthquakes </a:t>
            </a:r>
            <a:r>
              <a:rPr lang="en-US" sz="2000" dirty="0">
                <a:latin typeface="Times New Roman" panose="02020603050405020304" pitchFamily="18" charset="0"/>
                <a:cs typeface="Times New Roman" panose="02020603050405020304" pitchFamily="18" charset="0"/>
              </a:rPr>
              <a:t>have remained disastrous especially in developing countries.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Engineers in developing countries lack the necessary </a:t>
            </a:r>
            <a:r>
              <a:rPr lang="en-US" sz="2000" dirty="0" smtClean="0">
                <a:latin typeface="Times New Roman" panose="02020603050405020304" pitchFamily="18" charset="0"/>
                <a:cs typeface="Times New Roman" panose="02020603050405020304" pitchFamily="18" charset="0"/>
              </a:rPr>
              <a:t>knowledge, facilities </a:t>
            </a:r>
            <a:r>
              <a:rPr lang="en-US" sz="2000" dirty="0">
                <a:latin typeface="Times New Roman" panose="02020603050405020304" pitchFamily="18" charset="0"/>
                <a:cs typeface="Times New Roman" panose="02020603050405020304" pitchFamily="18" charset="0"/>
              </a:rPr>
              <a:t>and innovativeness to structure buildings which can inevitably act against seismic forces.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Lower-middle-class engineers prefer unreinforced masonry construction technology because of the ease in the design and construction process as well as the reduced cost (Choudhury et al., 2015).</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is imperative that developing countries should take initiatives to solve this problem and ensure safety.</a:t>
            </a:r>
          </a:p>
        </p:txBody>
      </p:sp>
    </p:spTree>
    <p:extLst>
      <p:ext uri="{BB962C8B-B14F-4D97-AF65-F5344CB8AC3E}">
        <p14:creationId xmlns="" xmlns:p14="http://schemas.microsoft.com/office/powerpoint/2010/main" val="1491880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265" y="600890"/>
            <a:ext cx="9640387" cy="940525"/>
          </a:xfrm>
        </p:spPr>
        <p:txBody>
          <a:bodyPr>
            <a:normAutofit fontScale="90000"/>
          </a:bodyPr>
          <a:lstStyle/>
          <a:p>
            <a:r>
              <a:rPr lang="en-US" sz="2800" dirty="0" smtClean="0">
                <a:latin typeface="Times New Roman" pitchFamily="18" charset="0"/>
                <a:cs typeface="Times New Roman" pitchFamily="18" charset="0"/>
              </a:rPr>
              <a:t>Graphical representation human </a:t>
            </a:r>
            <a:r>
              <a:rPr lang="en-US" sz="2800" dirty="0" smtClean="0">
                <a:latin typeface="Times New Roman" pitchFamily="18" charset="0"/>
                <a:cs typeface="Times New Roman" pitchFamily="18" charset="0"/>
              </a:rPr>
              <a:t>cost of earthquakes in Haiti, China and Italy. </a:t>
            </a:r>
            <a:endParaRPr lang="en-US" sz="2800" dirty="0">
              <a:latin typeface="Times New Roman" pitchFamily="18" charset="0"/>
              <a:cs typeface="Times New Roman" pitchFamily="18" charset="0"/>
            </a:endParaRPr>
          </a:p>
        </p:txBody>
      </p:sp>
      <p:pic>
        <p:nvPicPr>
          <p:cNvPr id="4" name="Content Placeholder 3"/>
          <p:cNvPicPr>
            <a:picLocks noGrp="1"/>
          </p:cNvPicPr>
          <p:nvPr>
            <p:ph idx="1"/>
          </p:nvPr>
        </p:nvPicPr>
        <p:blipFill>
          <a:blip r:embed="rId3">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cx="http://schemas.microsoft.com/office/drawing/2014/chartex" xmlns:wpc="http://schemas.microsoft.com/office/word/2010/wordprocessingCanvas" xmlns="" xmlns:pic="http://schemas.openxmlformats.org/drawingml/2006/picture" xmlns:lc="http://schemas.openxmlformats.org/drawingml/2006/lockedCanvas" val="0"/>
              </a:ext>
            </a:extLst>
          </a:blip>
          <a:stretch>
            <a:fillRect/>
          </a:stretch>
        </p:blipFill>
        <p:spPr>
          <a:xfrm>
            <a:off x="1619794" y="1645920"/>
            <a:ext cx="6949440" cy="424542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latin typeface="Times New Roman" panose="02020603050405020304" pitchFamily="18" charset="0"/>
                <a:cs typeface="Times New Roman" panose="02020603050405020304" pitchFamily="18" charset="0"/>
              </a:rPr>
              <a:t>The solutions.</a:t>
            </a:r>
            <a:r>
              <a:rPr lang="en-US" dirty="0"/>
              <a:t/>
            </a:r>
            <a:br>
              <a:rPr lang="en-US" dirty="0"/>
            </a:br>
            <a:endParaRPr lang="en-US" dirty="0"/>
          </a:p>
        </p:txBody>
      </p:sp>
      <p:sp>
        <p:nvSpPr>
          <p:cNvPr id="3" name="Content Placeholder 2"/>
          <p:cNvSpPr>
            <a:spLocks noGrp="1"/>
          </p:cNvSpPr>
          <p:nvPr>
            <p:ph idx="1"/>
          </p:nvPr>
        </p:nvSpPr>
        <p:spPr>
          <a:xfrm>
            <a:off x="677334" y="1389880"/>
            <a:ext cx="8596668" cy="4240211"/>
          </a:xfrm>
        </p:spPr>
        <p:txBody>
          <a:bodyPr>
            <a:noAutofit/>
          </a:bodyPr>
          <a:lstStyle/>
          <a:p>
            <a:pPr marL="0" indent="0" algn="ctr">
              <a:buNone/>
            </a:pPr>
            <a:r>
              <a:rPr lang="en-US" sz="2000" b="1" dirty="0" smtClean="0">
                <a:latin typeface="Times New Roman" panose="02020603050405020304" pitchFamily="18" charset="0"/>
                <a:cs typeface="Times New Roman" panose="02020603050405020304" pitchFamily="18" charset="0"/>
              </a:rPr>
              <a:t>Reinforcing </a:t>
            </a:r>
            <a:r>
              <a:rPr lang="en-US" sz="2000" b="1" dirty="0">
                <a:latin typeface="Times New Roman" panose="02020603050405020304" pitchFamily="18" charset="0"/>
                <a:cs typeface="Times New Roman" panose="02020603050405020304" pitchFamily="18" charset="0"/>
              </a:rPr>
              <a:t>walls</a:t>
            </a:r>
            <a:r>
              <a:rPr lang="en-US" sz="2000" b="1" dirty="0" smtClean="0">
                <a:latin typeface="Times New Roman" panose="02020603050405020304" pitchFamily="18" charset="0"/>
                <a:cs typeface="Times New Roman" panose="02020603050405020304" pitchFamily="18" charset="0"/>
              </a:rPr>
              <a:t>.</a:t>
            </a:r>
            <a:endParaRPr lang="en-US" sz="2000"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he </a:t>
            </a:r>
            <a:r>
              <a:rPr lang="en-US" sz="2000" dirty="0">
                <a:latin typeface="Times New Roman" panose="02020603050405020304" pitchFamily="18" charset="0"/>
                <a:cs typeface="Times New Roman" panose="02020603050405020304" pitchFamily="18" charset="0"/>
              </a:rPr>
              <a:t>approach is effective in preventing failure as well as collapse when buildings experience shakes.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It is done by use of reinforced concrete jackets on both faces of wall and application of FRP structural repointing for the strengthening of masonry </a:t>
            </a:r>
            <a:r>
              <a:rPr lang="en-US" sz="2000" dirty="0" smtClean="0">
                <a:latin typeface="Times New Roman" panose="02020603050405020304" pitchFamily="18" charset="0"/>
                <a:cs typeface="Times New Roman" panose="02020603050405020304" pitchFamily="18" charset="0"/>
              </a:rPr>
              <a:t>walls.</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b="1" i="1" dirty="0">
                <a:latin typeface="Times New Roman" panose="02020603050405020304" pitchFamily="18" charset="0"/>
                <a:cs typeface="Times New Roman" panose="02020603050405020304" pitchFamily="18" charset="0"/>
              </a:rPr>
              <a:t>Reinforced concrete jackets on both faces of walls</a:t>
            </a:r>
            <a:r>
              <a:rPr lang="en-US" sz="2000"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a:t>
            </a:r>
            <a:r>
              <a:rPr lang="en-US" sz="2000" dirty="0" smtClean="0">
                <a:latin typeface="Times New Roman" panose="02020603050405020304" pitchFamily="18" charset="0"/>
                <a:cs typeface="Times New Roman" panose="02020603050405020304" pitchFamily="18" charset="0"/>
              </a:rPr>
              <a:t>t </a:t>
            </a:r>
            <a:r>
              <a:rPr lang="en-US" sz="2000" dirty="0">
                <a:latin typeface="Times New Roman" panose="02020603050405020304" pitchFamily="18" charset="0"/>
                <a:cs typeface="Times New Roman" panose="02020603050405020304" pitchFamily="18" charset="0"/>
              </a:rPr>
              <a:t>is more applicable for stone masonry walls.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plaster is removed from the masonry walls, the mortar joints are cleaning, and cracks on the walls are filled.</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Anchor ties are inserted in the pre-drilled </a:t>
            </a:r>
            <a:r>
              <a:rPr lang="en-US" sz="2000" dirty="0" smtClean="0">
                <a:latin typeface="Times New Roman" panose="02020603050405020304" pitchFamily="18" charset="0"/>
                <a:cs typeface="Times New Roman" panose="02020603050405020304" pitchFamily="18" charset="0"/>
              </a:rPr>
              <a:t>holes.</a:t>
            </a:r>
          </a:p>
        </p:txBody>
      </p:sp>
    </p:spTree>
    <p:extLst>
      <p:ext uri="{BB962C8B-B14F-4D97-AF65-F5344CB8AC3E}">
        <p14:creationId xmlns="" xmlns:p14="http://schemas.microsoft.com/office/powerpoint/2010/main" val="17293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677334" y="1097281"/>
            <a:ext cx="8596668" cy="3938242"/>
          </a:xfrm>
        </p:spPr>
        <p:txBody>
          <a:bodyPr>
            <a:normAutofit/>
          </a:bodyPr>
          <a:lstStyle/>
          <a:p>
            <a:pPr marL="0" indent="0" algn="ctr">
              <a:buNone/>
            </a:pPr>
            <a:r>
              <a:rPr lang="en-US" sz="2000" b="1" i="1" dirty="0">
                <a:latin typeface="Times New Roman" panose="02020603050405020304" pitchFamily="18" charset="0"/>
                <a:cs typeface="Times New Roman" panose="02020603050405020304" pitchFamily="18" charset="0"/>
              </a:rPr>
              <a:t>Application of FRP structural repointing.</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FRP structural repointing techniques of reinforcing masonry walls involve: </a:t>
            </a:r>
          </a:p>
          <a:p>
            <a:pPr indent="640080">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G</a:t>
            </a:r>
            <a:r>
              <a:rPr lang="en-US" sz="2000" dirty="0" smtClean="0">
                <a:latin typeface="Times New Roman" panose="02020603050405020304" pitchFamily="18" charset="0"/>
                <a:cs typeface="Times New Roman" panose="02020603050405020304" pitchFamily="18" charset="0"/>
              </a:rPr>
              <a:t>rinding </a:t>
            </a:r>
            <a:r>
              <a:rPr lang="en-US" sz="2000" dirty="0">
                <a:latin typeface="Times New Roman" panose="02020603050405020304" pitchFamily="18" charset="0"/>
                <a:cs typeface="Times New Roman" panose="02020603050405020304" pitchFamily="18" charset="0"/>
              </a:rPr>
              <a:t>of masonry joints.</a:t>
            </a:r>
          </a:p>
          <a:p>
            <a:pPr indent="640080">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C</a:t>
            </a:r>
            <a:r>
              <a:rPr lang="en-US" sz="2000" dirty="0" smtClean="0">
                <a:latin typeface="Times New Roman" panose="02020603050405020304" pitchFamily="18" charset="0"/>
                <a:cs typeface="Times New Roman" panose="02020603050405020304" pitchFamily="18" charset="0"/>
              </a:rPr>
              <a:t>overing </a:t>
            </a:r>
            <a:r>
              <a:rPr lang="en-US" sz="2000" dirty="0">
                <a:latin typeface="Times New Roman" panose="02020603050405020304" pitchFamily="18" charset="0"/>
                <a:cs typeface="Times New Roman" panose="02020603050405020304" pitchFamily="18" charset="0"/>
              </a:rPr>
              <a:t>of masonry to minimize chances of staining.</a:t>
            </a:r>
          </a:p>
          <a:p>
            <a:pPr indent="640080">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Application </a:t>
            </a:r>
            <a:r>
              <a:rPr lang="en-US" sz="2000" dirty="0">
                <a:latin typeface="Times New Roman" panose="02020603050405020304" pitchFamily="18" charset="0"/>
                <a:cs typeface="Times New Roman" panose="02020603050405020304" pitchFamily="18" charset="0"/>
              </a:rPr>
              <a:t>of an epoxy-based paste of masonry joint.</a:t>
            </a:r>
          </a:p>
          <a:p>
            <a:pPr indent="640080">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P</a:t>
            </a:r>
            <a:r>
              <a:rPr lang="en-US" sz="2000" dirty="0" smtClean="0">
                <a:latin typeface="Times New Roman" panose="02020603050405020304" pitchFamily="18" charset="0"/>
                <a:cs typeface="Times New Roman" panose="02020603050405020304" pitchFamily="18" charset="0"/>
              </a:rPr>
              <a:t>utting </a:t>
            </a:r>
            <a:r>
              <a:rPr lang="en-US" sz="2000" dirty="0">
                <a:latin typeface="Times New Roman" panose="02020603050405020304" pitchFamily="18" charset="0"/>
                <a:cs typeface="Times New Roman" panose="02020603050405020304" pitchFamily="18" charset="0"/>
              </a:rPr>
              <a:t>in place the DFRP rods (Choudhury et al., 2015).</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88587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677334" y="1416006"/>
            <a:ext cx="8596668" cy="3880773"/>
          </a:xfrm>
        </p:spPr>
        <p:txBody>
          <a:bodyPr>
            <a:normAutofit/>
          </a:bodyPr>
          <a:lstStyle/>
          <a:p>
            <a:pPr marL="0" indent="0" algn="ctr">
              <a:buNone/>
            </a:pPr>
            <a:r>
              <a:rPr lang="en-US" sz="2000" b="1" dirty="0">
                <a:latin typeface="Times New Roman" panose="02020603050405020304" pitchFamily="18" charset="0"/>
                <a:cs typeface="Times New Roman" panose="02020603050405020304" pitchFamily="18" charset="0"/>
              </a:rPr>
              <a:t>Important parameters of earthquake designs</a:t>
            </a:r>
            <a:r>
              <a:rPr lang="en-US" sz="2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Engineers </a:t>
            </a:r>
            <a:r>
              <a:rPr lang="en-US" sz="2000" dirty="0">
                <a:latin typeface="Times New Roman" panose="02020603050405020304" pitchFamily="18" charset="0"/>
                <a:cs typeface="Times New Roman" panose="02020603050405020304" pitchFamily="18" charset="0"/>
              </a:rPr>
              <a:t>should ensure acute consideration of important parameters of the seismic design.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Identical </a:t>
            </a:r>
            <a:r>
              <a:rPr lang="en-US" sz="2000" dirty="0">
                <a:latin typeface="Times New Roman" panose="02020603050405020304" pitchFamily="18" charset="0"/>
                <a:cs typeface="Times New Roman" panose="02020603050405020304" pitchFamily="18" charset="0"/>
              </a:rPr>
              <a:t>features of construction materials should be keenly evaluated.</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Engineers </a:t>
            </a:r>
            <a:r>
              <a:rPr lang="en-US" sz="2000" dirty="0">
                <a:latin typeface="Times New Roman" panose="02020603050405020304" pitchFamily="18" charset="0"/>
                <a:cs typeface="Times New Roman" panose="02020603050405020304" pitchFamily="18" charset="0"/>
              </a:rPr>
              <a:t>should focus on load delinquency features of building components.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basic aspects of designing earthquake-resistant structures are ductility, deformability, and damageability or robustness (</a:t>
            </a:r>
            <a:r>
              <a:rPr lang="en-US" sz="2000" dirty="0" err="1">
                <a:latin typeface="Times New Roman" panose="02020603050405020304" pitchFamily="18" charset="0"/>
                <a:cs typeface="Times New Roman" panose="02020603050405020304" pitchFamily="18" charset="0"/>
              </a:rPr>
              <a:t>Subramani</a:t>
            </a:r>
            <a:r>
              <a:rPr lang="en-US" sz="2000" dirty="0">
                <a:latin typeface="Times New Roman" panose="02020603050405020304" pitchFamily="18" charset="0"/>
                <a:cs typeface="Times New Roman" panose="02020603050405020304" pitchFamily="18" charset="0"/>
              </a:rPr>
              <a:t> &amp; </a:t>
            </a:r>
            <a:r>
              <a:rPr lang="en-US" sz="2000" dirty="0" err="1">
                <a:latin typeface="Times New Roman" panose="02020603050405020304" pitchFamily="18" charset="0"/>
                <a:cs typeface="Times New Roman" panose="02020603050405020304" pitchFamily="18" charset="0"/>
              </a:rPr>
              <a:t>Vasanthi</a:t>
            </a:r>
            <a:r>
              <a:rPr lang="en-US" sz="2000" dirty="0">
                <a:latin typeface="Times New Roman" panose="02020603050405020304" pitchFamily="18" charset="0"/>
                <a:cs typeface="Times New Roman" panose="02020603050405020304" pitchFamily="18" charset="0"/>
              </a:rPr>
              <a:t>, 2016).</a:t>
            </a:r>
          </a:p>
        </p:txBody>
      </p:sp>
    </p:spTree>
    <p:extLst>
      <p:ext uri="{BB962C8B-B14F-4D97-AF65-F5344CB8AC3E}">
        <p14:creationId xmlns="" xmlns:p14="http://schemas.microsoft.com/office/powerpoint/2010/main" val="733709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677334" y="749800"/>
            <a:ext cx="8727297" cy="5742440"/>
          </a:xfrm>
        </p:spPr>
        <p:txBody>
          <a:bodyPr>
            <a:noAutofit/>
          </a:bodyPr>
          <a:lstStyle/>
          <a:p>
            <a:pPr marL="0" indent="0" algn="ctr">
              <a:buNone/>
            </a:pPr>
            <a:r>
              <a:rPr lang="en-US" sz="2000" b="1" i="1" dirty="0">
                <a:latin typeface="Times New Roman" panose="02020603050405020304" pitchFamily="18" charset="0"/>
                <a:cs typeface="Times New Roman" panose="02020603050405020304" pitchFamily="18" charset="0"/>
              </a:rPr>
              <a:t>Ductility</a:t>
            </a:r>
            <a:r>
              <a:rPr lang="en-US" sz="2000"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It is the ratio of displacement of a structure just before the ultimate collapse</a:t>
            </a: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Arya et a., 2014).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This </a:t>
            </a:r>
            <a:r>
              <a:rPr lang="en-US" sz="2000" dirty="0">
                <a:latin typeface="Times New Roman" panose="02020603050405020304" pitchFamily="18" charset="0"/>
                <a:cs typeface="Times New Roman" panose="02020603050405020304" pitchFamily="18" charset="0"/>
              </a:rPr>
              <a:t>will help to solve the problem by ensuring that all construction materials are sufficiently ductile at the point of tensile </a:t>
            </a:r>
            <a:r>
              <a:rPr lang="en-US" sz="2000" dirty="0" smtClean="0">
                <a:latin typeface="Times New Roman" panose="02020603050405020304" pitchFamily="18" charset="0"/>
                <a:cs typeface="Times New Roman" panose="02020603050405020304" pitchFamily="18" charset="0"/>
              </a:rPr>
              <a:t>stress.</a:t>
            </a:r>
          </a:p>
          <a:p>
            <a:pPr marL="0" indent="0" algn="ctr">
              <a:buNone/>
            </a:pPr>
            <a:r>
              <a:rPr lang="en-US" sz="2000" b="1" i="1" dirty="0" smtClean="0">
                <a:latin typeface="Times New Roman" panose="02020603050405020304" pitchFamily="18" charset="0"/>
                <a:cs typeface="Times New Roman" panose="02020603050405020304" pitchFamily="18" charset="0"/>
              </a:rPr>
              <a:t>Deformability</a:t>
            </a:r>
            <a:r>
              <a:rPr lang="en-US" sz="2000" i="1"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is the ability of building material to deform substantial amount without collapsing (Arya et a., 2014). </a:t>
            </a: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Deformability reduces unexpected failure of the structure. </a:t>
            </a:r>
          </a:p>
          <a:p>
            <a:pPr marL="0" indent="0" algn="ctr">
              <a:buNone/>
            </a:pPr>
            <a:r>
              <a:rPr lang="en-US" sz="2000" b="1" i="1" dirty="0" smtClean="0">
                <a:latin typeface="Times New Roman" panose="02020603050405020304" pitchFamily="18" charset="0"/>
                <a:cs typeface="Times New Roman" panose="02020603050405020304" pitchFamily="18" charset="0"/>
              </a:rPr>
              <a:t>Damageability </a:t>
            </a:r>
            <a:r>
              <a:rPr lang="en-US" sz="2000" b="1" i="1" dirty="0">
                <a:latin typeface="Times New Roman" panose="02020603050405020304" pitchFamily="18" charset="0"/>
                <a:cs typeface="Times New Roman" panose="02020603050405020304" pitchFamily="18" charset="0"/>
              </a:rPr>
              <a:t>or robustness.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Damageability </a:t>
            </a:r>
            <a:r>
              <a:rPr lang="en-US" sz="2000" dirty="0">
                <a:latin typeface="Times New Roman" panose="02020603050405020304" pitchFamily="18" charset="0"/>
                <a:cs typeface="Times New Roman" panose="02020603050405020304" pitchFamily="18" charset="0"/>
              </a:rPr>
              <a:t>is the capability of a structure to undergo and sustain substantial damage without collapsing (</a:t>
            </a:r>
            <a:r>
              <a:rPr lang="en-US" sz="2000" dirty="0" err="1">
                <a:latin typeface="Times New Roman" panose="02020603050405020304" pitchFamily="18" charset="0"/>
                <a:cs typeface="Times New Roman" panose="02020603050405020304" pitchFamily="18" charset="0"/>
              </a:rPr>
              <a:t>Subramani</a:t>
            </a:r>
            <a:r>
              <a:rPr lang="en-US" sz="2000" dirty="0">
                <a:latin typeface="Times New Roman" panose="02020603050405020304" pitchFamily="18" charset="0"/>
                <a:cs typeface="Times New Roman" panose="02020603050405020304" pitchFamily="18" charset="0"/>
              </a:rPr>
              <a:t> &amp; </a:t>
            </a:r>
            <a:r>
              <a:rPr lang="en-US" sz="2000" dirty="0" err="1">
                <a:latin typeface="Times New Roman" panose="02020603050405020304" pitchFamily="18" charset="0"/>
                <a:cs typeface="Times New Roman" panose="02020603050405020304" pitchFamily="18" charset="0"/>
              </a:rPr>
              <a:t>Vasanthi</a:t>
            </a:r>
            <a:r>
              <a:rPr lang="en-US" sz="2000" dirty="0">
                <a:latin typeface="Times New Roman" panose="02020603050405020304" pitchFamily="18" charset="0"/>
                <a:cs typeface="Times New Roman" panose="02020603050405020304" pitchFamily="18" charset="0"/>
              </a:rPr>
              <a:t>, 2016).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Damageability </a:t>
            </a:r>
            <a:r>
              <a:rPr lang="en-US" sz="2000" dirty="0">
                <a:latin typeface="Times New Roman" panose="02020603050405020304" pitchFamily="18" charset="0"/>
                <a:cs typeface="Times New Roman" panose="02020603050405020304" pitchFamily="18" charset="0"/>
              </a:rPr>
              <a:t>depicts signs of collapse thus creating chances for repair.</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177581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781837" y="828178"/>
            <a:ext cx="8596668" cy="3880773"/>
          </a:xfrm>
        </p:spPr>
        <p:txBody>
          <a:bodyPr>
            <a:noAutofit/>
          </a:bodyPr>
          <a:lstStyle/>
          <a:p>
            <a:pPr marL="0" indent="0" algn="ctr">
              <a:buNone/>
            </a:pPr>
            <a:r>
              <a:rPr lang="en-US" sz="2000" b="1" dirty="0">
                <a:latin typeface="Times New Roman" panose="02020603050405020304" pitchFamily="18" charset="0"/>
                <a:cs typeface="Times New Roman" panose="02020603050405020304" pitchFamily="18" charset="0"/>
              </a:rPr>
              <a:t>Use of technical innovations.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a:t>
            </a:r>
            <a:r>
              <a:rPr lang="en-US" sz="2000" dirty="0" smtClean="0">
                <a:latin typeface="Times New Roman" panose="02020603050405020304" pitchFamily="18" charset="0"/>
                <a:cs typeface="Times New Roman" panose="02020603050405020304" pitchFamily="18" charset="0"/>
              </a:rPr>
              <a:t>he </a:t>
            </a:r>
            <a:r>
              <a:rPr lang="en-US" sz="2000" dirty="0">
                <a:latin typeface="Times New Roman" panose="02020603050405020304" pitchFamily="18" charset="0"/>
                <a:cs typeface="Times New Roman" panose="02020603050405020304" pitchFamily="18" charset="0"/>
              </a:rPr>
              <a:t>engineers should apply the trending technical innovations from other nations to solve the problem (Miao &amp; Popp, 2014</a:t>
            </a:r>
            <a:r>
              <a:rPr lang="en-US" sz="2000" dirty="0" smtClean="0">
                <a:latin typeface="Times New Roman" panose="02020603050405020304" pitchFamily="18" charset="0"/>
                <a:cs typeface="Times New Roman" panose="02020603050405020304" pitchFamily="18" charset="0"/>
              </a:rPr>
              <a:t>). These include:</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b="1" i="1" dirty="0">
                <a:latin typeface="Times New Roman" panose="02020603050405020304" pitchFamily="18" charset="0"/>
                <a:cs typeface="Times New Roman" panose="02020603050405020304" pitchFamily="18" charset="0"/>
              </a:rPr>
              <a:t>The levitating foundation.</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involves floating </a:t>
            </a:r>
            <a:r>
              <a:rPr lang="en-US" sz="2000" dirty="0">
                <a:latin typeface="Times New Roman" panose="02020603050405020304" pitchFamily="18" charset="0"/>
                <a:cs typeface="Times New Roman" panose="02020603050405020304" pitchFamily="18" charset="0"/>
              </a:rPr>
              <a:t>a building literally above its foundation fitted with lead-rubber bearings.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system is fitted with sensors which detect seismic activities and pass a signal to the air </a:t>
            </a:r>
            <a:r>
              <a:rPr lang="en-US" sz="2000" dirty="0" smtClean="0">
                <a:latin typeface="Times New Roman" panose="02020603050405020304" pitchFamily="18" charset="0"/>
                <a:cs typeface="Times New Roman" panose="02020603050405020304" pitchFamily="18" charset="0"/>
              </a:rPr>
              <a:t>compressors.</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cushion of air lifts the building to separate the building from seismic forces.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building settles back after the earthquake ends.</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119334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a:xfrm>
            <a:off x="677334" y="893492"/>
            <a:ext cx="8596668" cy="3880773"/>
          </a:xfrm>
        </p:spPr>
        <p:txBody>
          <a:bodyPr/>
          <a:lstStyle/>
          <a:p>
            <a:pPr marL="0" indent="0" algn="ctr">
              <a:buNone/>
            </a:pPr>
            <a:r>
              <a:rPr lang="en-US" sz="2000" b="1" i="1" dirty="0">
                <a:latin typeface="Times New Roman" panose="02020603050405020304" pitchFamily="18" charset="0"/>
                <a:cs typeface="Times New Roman" panose="02020603050405020304" pitchFamily="18" charset="0"/>
              </a:rPr>
              <a:t>Shock absorbers</a:t>
            </a:r>
            <a:r>
              <a:rPr lang="en-US" sz="2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This </a:t>
            </a:r>
            <a:r>
              <a:rPr lang="en-US" sz="2000" dirty="0">
                <a:latin typeface="Times New Roman" panose="02020603050405020304" pitchFamily="18" charset="0"/>
                <a:cs typeface="Times New Roman" panose="02020603050405020304" pitchFamily="18" charset="0"/>
              </a:rPr>
              <a:t>version allows the structure to slow down the intensity and magnitude of vibration motions.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Shock </a:t>
            </a:r>
            <a:r>
              <a:rPr lang="en-US" sz="2000" dirty="0">
                <a:latin typeface="Times New Roman" panose="02020603050405020304" pitchFamily="18" charset="0"/>
                <a:cs typeface="Times New Roman" panose="02020603050405020304" pitchFamily="18" charset="0"/>
              </a:rPr>
              <a:t>absorbers can be placed in every level of the construction to effectively transform earthquake hits to other forms of energy thus enhancing safety.</a:t>
            </a:r>
          </a:p>
          <a:p>
            <a:pPr marL="0" indent="0" algn="ctr">
              <a:buNone/>
            </a:pPr>
            <a:r>
              <a:rPr lang="en-US" sz="2000" b="1" i="1" dirty="0">
                <a:latin typeface="Times New Roman" panose="02020603050405020304" pitchFamily="18" charset="0"/>
                <a:cs typeface="Times New Roman" panose="02020603050405020304" pitchFamily="18" charset="0"/>
              </a:rPr>
              <a:t>Seismic invisibility cloak</a:t>
            </a:r>
            <a:r>
              <a:rPr lang="en-US" sz="20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This </a:t>
            </a:r>
            <a:r>
              <a:rPr lang="en-US" sz="2000" dirty="0">
                <a:latin typeface="Times New Roman" panose="02020603050405020304" pitchFamily="18" charset="0"/>
                <a:cs typeface="Times New Roman" panose="02020603050405020304" pitchFamily="18" charset="0"/>
              </a:rPr>
              <a:t>engineering technology is based on borderline science fiction.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It </a:t>
            </a:r>
            <a:r>
              <a:rPr lang="en-US" sz="2000" dirty="0">
                <a:latin typeface="Times New Roman" panose="02020603050405020304" pitchFamily="18" charset="0"/>
                <a:cs typeface="Times New Roman" panose="02020603050405020304" pitchFamily="18" charset="0"/>
              </a:rPr>
              <a:t>entails shielding the building with seismic invisibility cloak which would effectively alter the transmission of seismic waves in the structure. </a:t>
            </a:r>
          </a:p>
          <a:p>
            <a:endParaRPr lang="en-US" dirty="0"/>
          </a:p>
        </p:txBody>
      </p:sp>
    </p:spTree>
    <p:extLst>
      <p:ext uri="{BB962C8B-B14F-4D97-AF65-F5344CB8AC3E}">
        <p14:creationId xmlns="" xmlns:p14="http://schemas.microsoft.com/office/powerpoint/2010/main" val="4050916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29883"/>
          </a:xfrm>
        </p:spPr>
        <p:txBody>
          <a:bodyPr>
            <a:normAutofit fontScale="90000"/>
          </a:bodyPr>
          <a:lstStyle/>
          <a:p>
            <a:r>
              <a:rPr lang="en-US" sz="3100" dirty="0" smtClean="0">
                <a:latin typeface="Times New Roman" pitchFamily="18" charset="0"/>
                <a:cs typeface="Times New Roman" pitchFamily="18" charset="0"/>
              </a:rPr>
              <a:t>The levitating foundation technology </a:t>
            </a:r>
            <a:r>
              <a:rPr lang="en-US" sz="3100" dirty="0" smtClean="0">
                <a:latin typeface="Times New Roman" pitchFamily="18" charset="0"/>
                <a:cs typeface="Times New Roman" pitchFamily="18" charset="0"/>
              </a:rPr>
              <a:t>in earthquakes.</a:t>
            </a:r>
            <a:r>
              <a:rPr lang="en-US" dirty="0" smtClean="0"/>
              <a:t/>
            </a:r>
            <a:br>
              <a:rPr lang="en-US" dirty="0" smtClean="0"/>
            </a:br>
            <a:endParaRPr lang="en-US" dirty="0"/>
          </a:p>
        </p:txBody>
      </p:sp>
      <p:pic>
        <p:nvPicPr>
          <p:cNvPr id="4" name="Content Placeholder 3"/>
          <p:cNvPicPr>
            <a:picLocks noGrp="1"/>
          </p:cNvPicPr>
          <p:nvPr>
            <p:ph idx="1"/>
          </p:nvPr>
        </p:nvPicPr>
        <p:blipFill>
          <a:blip r:embed="rId3">
            <a:extLst>
              <a:ext uri="{28A0092B-C50C-407E-A947-70E740481C1C}">
                <a14:useLocalDpi xmlns:ve="http://schemas.openxmlformats.org/markup-compatibility/2006" xmlns:m="http://schemas.openxmlformats.org/officeDocument/2006/math" xmlns:wp="http://schemas.openxmlformats.org/drawingml/2006/wordprocessingDrawing" xmlns:wne="http://schemas.microsoft.com/office/word/2006/wordml" xmlns:a14="http://schemas.microsoft.com/office/drawing/2010/main" xmlns:wps="http://schemas.microsoft.com/office/word/2010/wordprocessingShape"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http://schemas.openxmlformats.org/wordprocessingml/2006/main" xmlns:w10="urn:schemas-microsoft-com:office:word" xmlns:wp14="http://schemas.microsoft.com/office/word/2010/wordprocessingDrawing" xmlns:v="urn:schemas-microsoft-com:vml" xmlns:o="urn:schemas-microsoft-com:office:office" xmlns:mc="http://schemas.openxmlformats.org/markup-compatibility/2006" xmlns:cx="http://schemas.microsoft.com/office/drawing/2014/chartex" xmlns:wpc="http://schemas.microsoft.com/office/word/2010/wordprocessingCanvas" xmlns="" xmlns:pic="http://schemas.openxmlformats.org/drawingml/2006/picture" xmlns:lc="http://schemas.openxmlformats.org/drawingml/2006/lockedCanvas" val="0"/>
              </a:ext>
            </a:extLst>
          </a:blip>
          <a:stretch>
            <a:fillRect/>
          </a:stretch>
        </p:blipFill>
        <p:spPr>
          <a:xfrm>
            <a:off x="1350499" y="1983544"/>
            <a:ext cx="7005710" cy="369980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latin typeface="Times New Roman" panose="02020603050405020304" pitchFamily="18" charset="0"/>
                <a:cs typeface="Times New Roman" panose="02020603050405020304" pitchFamily="18" charset="0"/>
              </a:rPr>
              <a:t>Recommendations</a:t>
            </a:r>
            <a:r>
              <a:rPr lang="en-US" dirty="0"/>
              <a:t>.</a:t>
            </a:r>
          </a:p>
        </p:txBody>
      </p:sp>
      <p:sp>
        <p:nvSpPr>
          <p:cNvPr id="3" name="Content Placeholder 2"/>
          <p:cNvSpPr>
            <a:spLocks noGrp="1"/>
          </p:cNvSpPr>
          <p:nvPr>
            <p:ph idx="1"/>
          </p:nvPr>
        </p:nvSpPr>
        <p:spPr>
          <a:xfrm>
            <a:off x="677334" y="1481320"/>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Walls </a:t>
            </a:r>
            <a:r>
              <a:rPr lang="en-US" sz="2000" dirty="0">
                <a:latin typeface="Times New Roman" panose="02020603050405020304" pitchFamily="18" charset="0"/>
                <a:cs typeface="Times New Roman" panose="02020603050405020304" pitchFamily="18" charset="0"/>
              </a:rPr>
              <a:t>should be fitted with outside </a:t>
            </a:r>
            <a:r>
              <a:rPr lang="en-US" sz="2000" dirty="0" smtClean="0">
                <a:latin typeface="Times New Roman" panose="02020603050405020304" pitchFamily="18" charset="0"/>
                <a:cs typeface="Times New Roman" panose="02020603050405020304" pitchFamily="18" charset="0"/>
              </a:rPr>
              <a:t>pillars.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Earthquake-prone </a:t>
            </a:r>
            <a:r>
              <a:rPr lang="en-US" sz="2000" dirty="0">
                <a:latin typeface="Times New Roman" panose="02020603050405020304" pitchFamily="18" charset="0"/>
                <a:cs typeface="Times New Roman" panose="02020603050405020304" pitchFamily="18" charset="0"/>
              </a:rPr>
              <a:t>areas should be converted into farms or parks to reduce the risk (El-</a:t>
            </a:r>
            <a:r>
              <a:rPr lang="en-US" sz="2000" dirty="0" err="1">
                <a:latin typeface="Times New Roman" panose="02020603050405020304" pitchFamily="18" charset="0"/>
                <a:cs typeface="Times New Roman" panose="02020603050405020304" pitchFamily="18" charset="0"/>
              </a:rPr>
              <a:t>Masri</a:t>
            </a:r>
            <a:r>
              <a:rPr lang="en-US" sz="2000" dirty="0">
                <a:latin typeface="Times New Roman" panose="02020603050405020304" pitchFamily="18" charset="0"/>
                <a:cs typeface="Times New Roman" panose="02020603050405020304" pitchFamily="18" charset="0"/>
              </a:rPr>
              <a:t> &amp; Tipple, 2002</a:t>
            </a:r>
            <a:r>
              <a:rPr lang="en-US" sz="20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Adoption of code </a:t>
            </a:r>
            <a:r>
              <a:rPr lang="en-US" sz="2000" dirty="0">
                <a:latin typeface="Times New Roman" panose="02020603050405020304" pitchFamily="18" charset="0"/>
                <a:cs typeface="Times New Roman" panose="02020603050405020304" pitchFamily="18" charset="0"/>
              </a:rPr>
              <a:t>provisions for design and reinforcing of buildings in developing countries.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Simple </a:t>
            </a:r>
            <a:r>
              <a:rPr lang="en-US" sz="2000" dirty="0">
                <a:latin typeface="Times New Roman" panose="02020603050405020304" pitchFamily="18" charset="0"/>
                <a:cs typeface="Times New Roman" panose="02020603050405020304" pitchFamily="18" charset="0"/>
              </a:rPr>
              <a:t>and inexpensive principles of good building construction practice (Arya et a., 2014). </a:t>
            </a:r>
          </a:p>
        </p:txBody>
      </p:sp>
    </p:spTree>
    <p:extLst>
      <p:ext uri="{BB962C8B-B14F-4D97-AF65-F5344CB8AC3E}">
        <p14:creationId xmlns="" xmlns:p14="http://schemas.microsoft.com/office/powerpoint/2010/main" val="1308155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62446"/>
          </a:xfrm>
        </p:spPr>
        <p:txBody>
          <a:bodyPr/>
          <a:lstStyle/>
          <a:p>
            <a:pPr algn="ctr"/>
            <a:r>
              <a:rPr lang="en-US" sz="2800" dirty="0">
                <a:latin typeface="Times New Roman" panose="02020603050405020304" pitchFamily="18" charset="0"/>
                <a:cs typeface="Times New Roman" panose="02020603050405020304" pitchFamily="18" charset="0"/>
              </a:rPr>
              <a:t>Conclusion</a:t>
            </a:r>
            <a:r>
              <a:rPr lang="en-US" dirty="0"/>
              <a:t>.</a:t>
            </a:r>
          </a:p>
        </p:txBody>
      </p:sp>
      <p:sp>
        <p:nvSpPr>
          <p:cNvPr id="3" name="Content Placeholder 2"/>
          <p:cNvSpPr>
            <a:spLocks noGrp="1"/>
          </p:cNvSpPr>
          <p:nvPr>
            <p:ph idx="1"/>
          </p:nvPr>
        </p:nvSpPr>
        <p:spPr>
          <a:xfrm>
            <a:off x="677334" y="1672047"/>
            <a:ext cx="8596668" cy="4369316"/>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Past experiences </a:t>
            </a:r>
            <a:r>
              <a:rPr lang="en-US" sz="2000" dirty="0">
                <a:latin typeface="Times New Roman" panose="02020603050405020304" pitchFamily="18" charset="0"/>
                <a:cs typeface="Times New Roman" panose="02020603050405020304" pitchFamily="18" charset="0"/>
              </a:rPr>
              <a:t>have demonstrated that earthquakes have devastating consequences.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Earthquakes </a:t>
            </a:r>
            <a:r>
              <a:rPr lang="en-US" sz="2000" dirty="0">
                <a:latin typeface="Times New Roman" panose="02020603050405020304" pitchFamily="18" charset="0"/>
                <a:cs typeface="Times New Roman" panose="02020603050405020304" pitchFamily="18" charset="0"/>
              </a:rPr>
              <a:t>require acute mitigation. </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Engineers </a:t>
            </a:r>
            <a:r>
              <a:rPr lang="en-US" sz="2000" dirty="0">
                <a:latin typeface="Times New Roman" panose="02020603050405020304" pitchFamily="18" charset="0"/>
                <a:cs typeface="Times New Roman" panose="02020603050405020304" pitchFamily="18" charset="0"/>
              </a:rPr>
              <a:t>play a core role in addressing this issue by making efforts to establish earthquake-resistant buildings in the context of developing </a:t>
            </a:r>
            <a:r>
              <a:rPr lang="en-US" sz="2000" dirty="0" smtClean="0">
                <a:latin typeface="Times New Roman" panose="02020603050405020304" pitchFamily="18" charset="0"/>
                <a:cs typeface="Times New Roman" panose="02020603050405020304" pitchFamily="18" charset="0"/>
              </a:rPr>
              <a:t>nations.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affordable solutions are:</a:t>
            </a:r>
          </a:p>
          <a:p>
            <a:pPr indent="640080">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Reinforcing walls</a:t>
            </a:r>
            <a:r>
              <a:rPr lang="en-US" sz="2000" dirty="0" smtClean="0">
                <a:latin typeface="Times New Roman" panose="02020603050405020304" pitchFamily="18" charset="0"/>
                <a:cs typeface="Times New Roman" panose="02020603050405020304" pitchFamily="18" charset="0"/>
              </a:rPr>
              <a:t>.</a:t>
            </a:r>
          </a:p>
          <a:p>
            <a:pPr indent="640080">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Consideration </a:t>
            </a:r>
            <a:r>
              <a:rPr lang="en-US" sz="2000" dirty="0">
                <a:latin typeface="Times New Roman" panose="02020603050405020304" pitchFamily="18" charset="0"/>
                <a:cs typeface="Times New Roman" panose="02020603050405020304" pitchFamily="18" charset="0"/>
              </a:rPr>
              <a:t>of the imperative features of the seismic </a:t>
            </a:r>
            <a:r>
              <a:rPr lang="en-US" sz="2000" dirty="0" smtClean="0">
                <a:latin typeface="Times New Roman" panose="02020603050405020304" pitchFamily="18" charset="0"/>
                <a:cs typeface="Times New Roman" panose="02020603050405020304" pitchFamily="18" charset="0"/>
              </a:rPr>
              <a:t>design.</a:t>
            </a:r>
          </a:p>
          <a:p>
            <a:pPr indent="640080">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Integration </a:t>
            </a:r>
            <a:r>
              <a:rPr lang="en-US" sz="2000" dirty="0">
                <a:latin typeface="Times New Roman" panose="02020603050405020304" pitchFamily="18" charset="0"/>
                <a:cs typeface="Times New Roman" panose="02020603050405020304" pitchFamily="18" charset="0"/>
              </a:rPr>
              <a:t>of technological innovations in engineering. </a:t>
            </a:r>
          </a:p>
        </p:txBody>
      </p:sp>
    </p:spTree>
    <p:extLst>
      <p:ext uri="{BB962C8B-B14F-4D97-AF65-F5344CB8AC3E}">
        <p14:creationId xmlns="" xmlns:p14="http://schemas.microsoft.com/office/powerpoint/2010/main" val="875189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586" y="309155"/>
            <a:ext cx="8596668" cy="552994"/>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References</a:t>
            </a:r>
            <a:r>
              <a:rPr lang="en-US" dirty="0"/>
              <a:t>.</a:t>
            </a:r>
            <a:br>
              <a:rPr lang="en-US" dirty="0"/>
            </a:br>
            <a:endParaRPr lang="en-US" dirty="0"/>
          </a:p>
        </p:txBody>
      </p:sp>
      <p:sp>
        <p:nvSpPr>
          <p:cNvPr id="3" name="Content Placeholder 2"/>
          <p:cNvSpPr>
            <a:spLocks noGrp="1"/>
          </p:cNvSpPr>
          <p:nvPr>
            <p:ph idx="1"/>
          </p:nvPr>
        </p:nvSpPr>
        <p:spPr>
          <a:xfrm>
            <a:off x="378823" y="904240"/>
            <a:ext cx="10241280" cy="5744754"/>
          </a:xfrm>
        </p:spPr>
        <p:txBody>
          <a:bodyPr>
            <a:noAutofit/>
          </a:bodyPr>
          <a:lstStyle/>
          <a:p>
            <a:pPr marL="0" indent="-640080">
              <a:buNone/>
            </a:pPr>
            <a:r>
              <a:rPr lang="en-US" sz="2000" dirty="0" smtClean="0">
                <a:latin typeface="Times New Roman" panose="02020603050405020304" pitchFamily="18" charset="0"/>
                <a:cs typeface="Times New Roman" panose="02020603050405020304" pitchFamily="18" charset="0"/>
              </a:rPr>
              <a:t>Arya</a:t>
            </a:r>
            <a:r>
              <a:rPr lang="en-US" sz="2000" dirty="0">
                <a:latin typeface="Times New Roman" panose="02020603050405020304" pitchFamily="18" charset="0"/>
                <a:cs typeface="Times New Roman" panose="02020603050405020304" pitchFamily="18" charset="0"/>
              </a:rPr>
              <a:t>, A. S., </a:t>
            </a:r>
            <a:r>
              <a:rPr lang="en-US" sz="2000" dirty="0" err="1">
                <a:latin typeface="Times New Roman" panose="02020603050405020304" pitchFamily="18" charset="0"/>
                <a:cs typeface="Times New Roman" panose="02020603050405020304" pitchFamily="18" charset="0"/>
              </a:rPr>
              <a:t>Boen</a:t>
            </a:r>
            <a:r>
              <a:rPr lang="en-US" sz="2000" dirty="0">
                <a:latin typeface="Times New Roman" panose="02020603050405020304" pitchFamily="18" charset="0"/>
                <a:cs typeface="Times New Roman" panose="02020603050405020304" pitchFamily="18" charset="0"/>
              </a:rPr>
              <a:t>, T., &amp; </a:t>
            </a:r>
            <a:r>
              <a:rPr lang="en-US" sz="2000" dirty="0" err="1">
                <a:latin typeface="Times New Roman" panose="02020603050405020304" pitchFamily="18" charset="0"/>
                <a:cs typeface="Times New Roman" panose="02020603050405020304" pitchFamily="18" charset="0"/>
              </a:rPr>
              <a:t>Ishiyama</a:t>
            </a:r>
            <a:r>
              <a:rPr lang="en-US" sz="2000" dirty="0">
                <a:latin typeface="Times New Roman" panose="02020603050405020304" pitchFamily="18" charset="0"/>
                <a:cs typeface="Times New Roman" panose="02020603050405020304" pitchFamily="18" charset="0"/>
              </a:rPr>
              <a:t>, Y. (2014). Guidelines for earthquake resistant non-engineered construction. UNESCO.</a:t>
            </a:r>
          </a:p>
          <a:p>
            <a:pPr marL="0" indent="-640080">
              <a:buNone/>
            </a:pPr>
            <a:r>
              <a:rPr lang="en-US" sz="2000" dirty="0">
                <a:latin typeface="Times New Roman" panose="02020603050405020304" pitchFamily="18" charset="0"/>
                <a:cs typeface="Times New Roman" panose="02020603050405020304" pitchFamily="18" charset="0"/>
              </a:rPr>
              <a:t>Choudhury, T., </a:t>
            </a:r>
            <a:r>
              <a:rPr lang="en-US" sz="2000" dirty="0" err="1">
                <a:latin typeface="Times New Roman" panose="02020603050405020304" pitchFamily="18" charset="0"/>
                <a:cs typeface="Times New Roman" panose="02020603050405020304" pitchFamily="18" charset="0"/>
              </a:rPr>
              <a:t>Milani</a:t>
            </a:r>
            <a:r>
              <a:rPr lang="en-US" sz="2000" dirty="0">
                <a:latin typeface="Times New Roman" panose="02020603050405020304" pitchFamily="18" charset="0"/>
                <a:cs typeface="Times New Roman" panose="02020603050405020304" pitchFamily="18" charset="0"/>
              </a:rPr>
              <a:t>, G., &amp; Kaushik, H. B. (2015). Comprehensive numerical approaches for the design and safety assessment of masonry buildings retrofitted with steel bands in developing countries: The case of India. Construction and Building Materials, 85, 227-246.</a:t>
            </a:r>
          </a:p>
          <a:p>
            <a:pPr marL="0" indent="-640080">
              <a:buNone/>
            </a:pPr>
            <a:r>
              <a:rPr lang="en-US" sz="2000" dirty="0">
                <a:latin typeface="Times New Roman" panose="02020603050405020304" pitchFamily="18" charset="0"/>
                <a:cs typeface="Times New Roman" panose="02020603050405020304" pitchFamily="18" charset="0"/>
              </a:rPr>
              <a:t>El-</a:t>
            </a:r>
            <a:r>
              <a:rPr lang="en-US" sz="2000" dirty="0" err="1">
                <a:latin typeface="Times New Roman" panose="02020603050405020304" pitchFamily="18" charset="0"/>
                <a:cs typeface="Times New Roman" panose="02020603050405020304" pitchFamily="18" charset="0"/>
              </a:rPr>
              <a:t>Masri</a:t>
            </a:r>
            <a:r>
              <a:rPr lang="en-US" sz="2000" dirty="0">
                <a:latin typeface="Times New Roman" panose="02020603050405020304" pitchFamily="18" charset="0"/>
                <a:cs typeface="Times New Roman" panose="02020603050405020304" pitchFamily="18" charset="0"/>
              </a:rPr>
              <a:t>, S., &amp; Tipple, G. (2002). Natural disaster, mitigation and sustainability: the case of developing countries. </a:t>
            </a:r>
            <a:r>
              <a:rPr lang="en-US" sz="2000" i="1" dirty="0">
                <a:latin typeface="Times New Roman" panose="02020603050405020304" pitchFamily="18" charset="0"/>
                <a:cs typeface="Times New Roman" panose="02020603050405020304" pitchFamily="18" charset="0"/>
              </a:rPr>
              <a:t>International planning studies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7</a:t>
            </a:r>
            <a:r>
              <a:rPr lang="en-US" sz="2000" dirty="0">
                <a:latin typeface="Times New Roman" panose="02020603050405020304" pitchFamily="18" charset="0"/>
                <a:cs typeface="Times New Roman" panose="02020603050405020304" pitchFamily="18" charset="0"/>
              </a:rPr>
              <a:t>(2), </a:t>
            </a:r>
            <a:r>
              <a:rPr lang="en-US" sz="2000" dirty="0" smtClean="0">
                <a:latin typeface="Times New Roman" panose="02020603050405020304" pitchFamily="18" charset="0"/>
                <a:cs typeface="Times New Roman" panose="02020603050405020304" pitchFamily="18" charset="0"/>
              </a:rPr>
              <a:t>157-175.</a:t>
            </a:r>
          </a:p>
          <a:p>
            <a:pPr marL="0" indent="-640080">
              <a:buNone/>
            </a:pPr>
            <a:r>
              <a:rPr lang="en-US" sz="2000" dirty="0" smtClean="0">
                <a:latin typeface="Times New Roman" panose="02020603050405020304" pitchFamily="18" charset="0"/>
                <a:cs typeface="Times New Roman" panose="02020603050405020304" pitchFamily="18" charset="0"/>
              </a:rPr>
              <a:t>Miao, Q., &amp; Popp, D. (2014). Necessity as the mother of invention: Innovative responses to natural disasters. Journal of Environmental Economics and Management, 68(2), 280-295.</a:t>
            </a:r>
          </a:p>
          <a:p>
            <a:pPr marL="0" indent="-640080">
              <a:buNone/>
            </a:pPr>
            <a:r>
              <a:rPr lang="en-US" sz="2000" dirty="0" err="1" smtClean="0">
                <a:latin typeface="Times New Roman" panose="02020603050405020304" pitchFamily="18" charset="0"/>
                <a:cs typeface="Times New Roman" panose="02020603050405020304" pitchFamily="18" charset="0"/>
              </a:rPr>
              <a:t>Subramani</a:t>
            </a:r>
            <a:r>
              <a:rPr lang="en-US" sz="2000" dirty="0" smtClean="0">
                <a:latin typeface="Times New Roman" panose="02020603050405020304" pitchFamily="18" charset="0"/>
                <a:cs typeface="Times New Roman" panose="02020603050405020304" pitchFamily="18" charset="0"/>
              </a:rPr>
              <a:t>, T., &amp; </a:t>
            </a:r>
            <a:r>
              <a:rPr lang="en-US" sz="2000" dirty="0" err="1" smtClean="0">
                <a:latin typeface="Times New Roman" panose="02020603050405020304" pitchFamily="18" charset="0"/>
                <a:cs typeface="Times New Roman" panose="02020603050405020304" pitchFamily="18" charset="0"/>
              </a:rPr>
              <a:t>Vasanthi</a:t>
            </a:r>
            <a:r>
              <a:rPr lang="en-US" sz="2000" dirty="0" smtClean="0">
                <a:latin typeface="Times New Roman" panose="02020603050405020304" pitchFamily="18" charset="0"/>
                <a:cs typeface="Times New Roman" panose="02020603050405020304" pitchFamily="18" charset="0"/>
              </a:rPr>
              <a:t>, R. (2016). Earth Quake Resistant Building Using SAP. International Journal of Application or Innovation in Engineering &amp; Management (IJAIEM), 5(5), 173-181.</a:t>
            </a:r>
          </a:p>
          <a:p>
            <a:pPr marL="0" indent="-640080" algn="ctr">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321677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71</TotalTime>
  <Words>1006</Words>
  <Application>Microsoft Office PowerPoint</Application>
  <PresentationFormat>Custom</PresentationFormat>
  <Paragraphs>82</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Earthquake Resistant Buildings in Developing Countries.</vt:lpstr>
      <vt:lpstr>Introduction. </vt:lpstr>
      <vt:lpstr>The Problem.</vt:lpstr>
      <vt:lpstr>Graphical representation human cost of earthquakes in Haiti, China and Italy. </vt:lpstr>
      <vt:lpstr>The solutions. </vt:lpstr>
      <vt:lpstr>  </vt:lpstr>
      <vt:lpstr>  </vt:lpstr>
      <vt:lpstr>  </vt:lpstr>
      <vt:lpstr> </vt:lpstr>
      <vt:lpstr>  </vt:lpstr>
      <vt:lpstr>The levitating foundation technology in earthquakes. </vt:lpstr>
      <vt:lpstr>Recommendations.</vt:lpstr>
      <vt:lpstr>Conclusion.</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Earthquake Resistant Buildings in Developing Countries.</dc:title>
  <dc:creator>user</dc:creator>
  <cp:lastModifiedBy>ADM</cp:lastModifiedBy>
  <cp:revision>8</cp:revision>
  <dcterms:created xsi:type="dcterms:W3CDTF">2018-06-12T11:35:29Z</dcterms:created>
  <dcterms:modified xsi:type="dcterms:W3CDTF">2018-06-13T09:04:42Z</dcterms:modified>
</cp:coreProperties>
</file>